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905" r:id="rId3"/>
  </p:sldMasterIdLst>
  <p:notesMasterIdLst>
    <p:notesMasterId r:id="rId6"/>
  </p:notesMasterIdLst>
  <p:handoutMasterIdLst>
    <p:handoutMasterId r:id="rId7"/>
  </p:handoutMasterIdLst>
  <p:sldIdLst>
    <p:sldId id="340" r:id="rId4"/>
    <p:sldId id="341" r:id="rId5"/>
  </p:sldIdLst>
  <p:sldSz cx="6858000" cy="9906000" type="A4"/>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69535"/>
    <a:srgbClr val="9B2D2A"/>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915" autoAdjust="0"/>
  </p:normalViewPr>
  <p:slideViewPr>
    <p:cSldViewPr>
      <p:cViewPr>
        <p:scale>
          <a:sx n="100" d="100"/>
          <a:sy n="100" d="100"/>
        </p:scale>
        <p:origin x="-1236" y="-26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4BC0E35-7DC0-4478-B562-661C8E06F9AA}" type="datetimeFigureOut">
              <a:rPr lang="en-GB" smtClean="0"/>
              <a:pPr/>
              <a:t>02/11/2022</a:t>
            </a:fld>
            <a:endParaRPr lang="en-GB"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72C58C-E675-4B5B-9B63-430E33A2BE8F}" type="slidenum">
              <a:rPr lang="en-GB" smtClean="0"/>
              <a:pPr/>
              <a:t>‹#›</a:t>
            </a:fld>
            <a:endParaRPr lang="en-GB" dirty="0"/>
          </a:p>
        </p:txBody>
      </p:sp>
    </p:spTree>
    <p:extLst>
      <p:ext uri="{BB962C8B-B14F-4D97-AF65-F5344CB8AC3E}">
        <p14:creationId xmlns:p14="http://schemas.microsoft.com/office/powerpoint/2010/main" val="24837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565840-BBCC-4128-ABB6-F252F684FF67}" type="datetimeFigureOut">
              <a:rPr lang="en-US"/>
              <a:pPr>
                <a:defRPr/>
              </a:pPr>
              <a:t>11/2/2022</a:t>
            </a:fld>
            <a:endParaRPr lang="en-US" dirty="0"/>
          </a:p>
        </p:txBody>
      </p:sp>
      <p:sp>
        <p:nvSpPr>
          <p:cNvPr id="4" name="Slide Image Placeholder 3"/>
          <p:cNvSpPr>
            <a:spLocks noGrp="1" noRot="1" noChangeAspect="1"/>
          </p:cNvSpPr>
          <p:nvPr>
            <p:ph type="sldImg" idx="2"/>
          </p:nvPr>
        </p:nvSpPr>
        <p:spPr>
          <a:xfrm>
            <a:off x="2298700" y="696913"/>
            <a:ext cx="24130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6813DA-ACEB-4212-91C1-35C0D51605E5}" type="slidenum">
              <a:rPr lang="en-US"/>
              <a:pPr>
                <a:defRPr/>
              </a:pPr>
              <a:t>‹#›</a:t>
            </a:fld>
            <a:endParaRPr lang="en-US" dirty="0"/>
          </a:p>
        </p:txBody>
      </p:sp>
    </p:spTree>
    <p:extLst>
      <p:ext uri="{BB962C8B-B14F-4D97-AF65-F5344CB8AC3E}">
        <p14:creationId xmlns:p14="http://schemas.microsoft.com/office/powerpoint/2010/main" val="3022963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046539C-4A1C-4C65-B8B8-4BDB6D3EE47F}" type="datetime1">
              <a:rPr lang="en-US" smtClean="0"/>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988C77-91A8-4153-BB4A-43636E06B33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blue cover background.jpg"/>
          <p:cNvPicPr>
            <a:picLocks noChangeAspect="1"/>
          </p:cNvPicPr>
          <p:nvPr userDrawn="1"/>
        </p:nvPicPr>
        <p:blipFill>
          <a:blip r:embed="rId2" cstate="email"/>
          <a:srcRect/>
          <a:stretch>
            <a:fillRect/>
          </a:stretch>
        </p:blipFill>
        <p:spPr bwMode="auto">
          <a:xfrm>
            <a:off x="0" y="1"/>
            <a:ext cx="6858000" cy="991975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C96CD-00A8-4963-BBCA-29EDE53B6239}" type="datetime1">
              <a:rPr lang="en-US" smtClean="0"/>
              <a:pPr>
                <a:defRPr/>
              </a:pPr>
              <a:t>11/2/2022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257800" y="9488666"/>
            <a:ext cx="1600200" cy="527402"/>
          </a:xfrm>
        </p:spPr>
        <p:txBody>
          <a:bodyPr/>
          <a:lstStyle>
            <a:lvl1pPr>
              <a:defRPr/>
            </a:lvl1pPr>
          </a:lstStyle>
          <a:p>
            <a:pPr>
              <a:defRPr/>
            </a:pPr>
            <a:fld id="{C734352A-90FF-4FBF-B653-7AAD5E0A9E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blue cover background.jpg"/>
          <p:cNvPicPr>
            <a:picLocks noChangeAspect="1"/>
          </p:cNvPicPr>
          <p:nvPr userDrawn="1"/>
        </p:nvPicPr>
        <p:blipFill>
          <a:blip r:embed="rId2" cstate="email"/>
          <a:srcRect/>
          <a:stretch>
            <a:fillRect/>
          </a:stretch>
        </p:blipFill>
        <p:spPr bwMode="auto">
          <a:xfrm>
            <a:off x="0" y="1"/>
            <a:ext cx="6858000" cy="9919758"/>
          </a:xfrm>
          <a:prstGeom prst="rect">
            <a:avLst/>
          </a:prstGeom>
          <a:noFill/>
          <a:ln w="9525">
            <a:noFill/>
            <a:miter lim="800000"/>
            <a:headEnd/>
            <a:tailEnd/>
          </a:ln>
        </p:spPr>
      </p:pic>
      <p:sp>
        <p:nvSpPr>
          <p:cNvPr id="2" name="Vertical Title 1"/>
          <p:cNvSpPr>
            <a:spLocks noGrp="1"/>
          </p:cNvSpPr>
          <p:nvPr>
            <p:ph type="title" orient="vert"/>
          </p:nvPr>
        </p:nvSpPr>
        <p:spPr>
          <a:xfrm>
            <a:off x="4972050" y="396701"/>
            <a:ext cx="1543050" cy="84522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C56565-C002-4B97-836D-BBD691677A55}" type="datetime1">
              <a:rPr lang="en-US" smtClean="0"/>
              <a:pPr>
                <a:defRPr/>
              </a:pPr>
              <a:t>11/2/2022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257800" y="9488666"/>
            <a:ext cx="1600200" cy="527402"/>
          </a:xfrm>
        </p:spPr>
        <p:txBody>
          <a:bodyPr/>
          <a:lstStyle>
            <a:lvl1pPr>
              <a:defRPr/>
            </a:lvl1pPr>
          </a:lstStyle>
          <a:p>
            <a:pPr>
              <a:defRPr/>
            </a:pPr>
            <a:fld id="{6C501D37-BC86-45B6-99CB-C1AFF3FBD0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 descr="LE_POUR_RGB 300 asd"/>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2049066"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2-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8695267"/>
            <a:ext cx="1371600" cy="6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123" name="Rectangle 3"/>
          <p:cNvSpPr>
            <a:spLocks noGrp="1" noChangeArrowheads="1"/>
          </p:cNvSpPr>
          <p:nvPr>
            <p:ph type="ctrTitle"/>
          </p:nvPr>
        </p:nvSpPr>
        <p:spPr>
          <a:xfrm>
            <a:off x="514350" y="3302000"/>
            <a:ext cx="5829300" cy="1651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008926025"/>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886809"/>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6855485"/>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00100" y="2861733"/>
            <a:ext cx="28575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71900" y="2861733"/>
            <a:ext cx="28575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647903"/>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0201178"/>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89998544"/>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994689"/>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7371585"/>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A636B1-C7C6-4E67-90F9-3881E937EBE7}" type="datetime1">
              <a:rPr lang="en-US" smtClean="0"/>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4EF233-A658-4987-AB5B-8743FE8498B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3132156"/>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9657890"/>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2076" y="1100667"/>
            <a:ext cx="1457325" cy="770466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00101" y="1100667"/>
            <a:ext cx="4257675" cy="7704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8856930"/>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800100" y="1100667"/>
            <a:ext cx="5829300" cy="165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800100" y="2861734"/>
            <a:ext cx="2857500" cy="286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3771900" y="2861734"/>
            <a:ext cx="2857500" cy="286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800100" y="5943600"/>
            <a:ext cx="5829300" cy="286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1077109"/>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42900" y="9181396"/>
            <a:ext cx="1600200" cy="527402"/>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9D3E8DF-B8A5-435D-803C-BA93C22950AE}" type="datetimeFigureOut">
              <a:rPr lang="en-US">
                <a:solidFill>
                  <a:srgbClr val="000000"/>
                </a:solidFill>
                <a:cs typeface="+mn-cs"/>
              </a:rPr>
              <a:pPr>
                <a:defRPr/>
              </a:pPr>
              <a:t>11/2/2022</a:t>
            </a:fld>
            <a:endParaRPr lang="en-US" dirty="0">
              <a:solidFill>
                <a:srgbClr val="000000"/>
              </a:solidFill>
              <a:cs typeface="+mn-cs"/>
            </a:endParaRPr>
          </a:p>
        </p:txBody>
      </p:sp>
      <p:sp>
        <p:nvSpPr>
          <p:cNvPr id="5" name="Footer Placeholder 4"/>
          <p:cNvSpPr>
            <a:spLocks noGrp="1"/>
          </p:cNvSpPr>
          <p:nvPr>
            <p:ph type="ftr" sz="quarter" idx="11"/>
          </p:nvPr>
        </p:nvSpPr>
        <p:spPr>
          <a:xfrm>
            <a:off x="2343150" y="9181396"/>
            <a:ext cx="2171700" cy="527402"/>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34" charset="0"/>
              </a:defRPr>
            </a:lvl1pPr>
          </a:lstStyle>
          <a:p>
            <a:pPr>
              <a:defRPr/>
            </a:pPr>
            <a:endParaRPr lang="en-US" dirty="0">
              <a:solidFill>
                <a:srgbClr val="000000"/>
              </a:solidFill>
              <a:cs typeface="+mn-cs"/>
            </a:endParaRPr>
          </a:p>
        </p:txBody>
      </p:sp>
      <p:sp>
        <p:nvSpPr>
          <p:cNvPr id="6" name="Slide Number Placeholder 5"/>
          <p:cNvSpPr>
            <a:spLocks noGrp="1"/>
          </p:cNvSpPr>
          <p:nvPr>
            <p:ph type="sldNum" sz="quarter" idx="12"/>
          </p:nvPr>
        </p:nvSpPr>
        <p:spPr>
          <a:xfrm>
            <a:off x="4914900" y="9181396"/>
            <a:ext cx="1600200" cy="527402"/>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E3C31D4-4818-4E36-92D7-DB2D8DBF11DD}"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708750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00100" y="1100667"/>
            <a:ext cx="5829300" cy="7704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5199118"/>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 descr="LE_POUR_RGB 300 asd"/>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2049066"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2-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8695267"/>
            <a:ext cx="1371600" cy="6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123" name="Rectangle 3"/>
          <p:cNvSpPr>
            <a:spLocks noGrp="1" noChangeArrowheads="1"/>
          </p:cNvSpPr>
          <p:nvPr>
            <p:ph type="ctrTitle"/>
          </p:nvPr>
        </p:nvSpPr>
        <p:spPr>
          <a:xfrm>
            <a:off x="514350" y="3302000"/>
            <a:ext cx="5829300" cy="1651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6500511"/>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3759858"/>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196116"/>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00100" y="2861733"/>
            <a:ext cx="28575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71900" y="2861733"/>
            <a:ext cx="28575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3615204"/>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549293-EA2C-4BFC-A38B-66084FD20448}" type="datetime1">
              <a:rPr lang="en-US" smtClean="0"/>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0EF039-1B7F-46F4-9D92-3FC20F4BD5E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3641950"/>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90111164"/>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346141"/>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450614"/>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8658708"/>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6287396"/>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2076" y="1100667"/>
            <a:ext cx="1457325" cy="770466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00101" y="1100667"/>
            <a:ext cx="4257675" cy="7704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7107915"/>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800100" y="1100667"/>
            <a:ext cx="5829300" cy="1651000"/>
          </a:xfrm>
        </p:spPr>
        <p:txBody>
          <a:bodyPr/>
          <a:lstStyle/>
          <a:p>
            <a:r>
              <a:rPr lang="en-US" dirty="0" smtClean="0"/>
              <a:t>Click to edit Master title style</a:t>
            </a:r>
            <a:endParaRPr lang="en-GB" dirty="0"/>
          </a:p>
        </p:txBody>
      </p:sp>
      <p:sp>
        <p:nvSpPr>
          <p:cNvPr id="3" name="Content Placeholder 2"/>
          <p:cNvSpPr>
            <a:spLocks noGrp="1"/>
          </p:cNvSpPr>
          <p:nvPr>
            <p:ph sz="quarter" idx="1"/>
          </p:nvPr>
        </p:nvSpPr>
        <p:spPr>
          <a:xfrm>
            <a:off x="800100" y="2861734"/>
            <a:ext cx="2857500" cy="28617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3771900" y="2861734"/>
            <a:ext cx="2857500" cy="286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800100" y="5943600"/>
            <a:ext cx="5829300" cy="28617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80721294"/>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42C530-24DB-4791-9AA4-1FB771C03B46}" type="datetime1">
              <a:rPr lang="en-US" smtClean="0"/>
              <a:pPr>
                <a:defRPr/>
              </a:pPr>
              <a:t>11/2/2022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9FE4EC-E35D-4478-B2E9-D5D97A2991F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D152F3-F66E-42F2-A332-30A6A3C4A0F9}" type="datetime1">
              <a:rPr lang="en-US" smtClean="0"/>
              <a:pPr>
                <a:defRPr/>
              </a:pPr>
              <a:t>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58388AA-9C96-493E-837B-CC94F300230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blue cover background.jpg"/>
          <p:cNvPicPr>
            <a:picLocks noChangeAspect="1"/>
          </p:cNvPicPr>
          <p:nvPr userDrawn="1"/>
        </p:nvPicPr>
        <p:blipFill>
          <a:blip r:embed="rId2" cstate="email"/>
          <a:srcRect/>
          <a:stretch>
            <a:fillRect/>
          </a:stretch>
        </p:blipFill>
        <p:spPr bwMode="auto">
          <a:xfrm>
            <a:off x="0" y="1"/>
            <a:ext cx="6858000" cy="991975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536687E5-0145-4A8A-8688-929C41486B5A}" type="datetime1">
              <a:rPr lang="en-US" smtClean="0"/>
              <a:pPr>
                <a:defRPr/>
              </a:pPr>
              <a:t>11/2/2022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a:xfrm>
            <a:off x="5257800" y="9488666"/>
            <a:ext cx="1600200" cy="527402"/>
          </a:xfrm>
        </p:spPr>
        <p:txBody>
          <a:bodyPr/>
          <a:lstStyle>
            <a:lvl1pPr>
              <a:defRPr/>
            </a:lvl1pPr>
          </a:lstStyle>
          <a:p>
            <a:pPr>
              <a:defRPr/>
            </a:pPr>
            <a:fld id="{AC478230-7391-43E9-82CF-B57D3F83F5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blue cover background.jpg"/>
          <p:cNvPicPr>
            <a:picLocks noChangeAspect="1"/>
          </p:cNvPicPr>
          <p:nvPr userDrawn="1"/>
        </p:nvPicPr>
        <p:blipFill>
          <a:blip r:embed="rId2" cstate="email"/>
          <a:srcRect/>
          <a:stretch>
            <a:fillRect/>
          </a:stretch>
        </p:blipFill>
        <p:spPr bwMode="auto">
          <a:xfrm>
            <a:off x="0" y="1"/>
            <a:ext cx="6858000" cy="9919758"/>
          </a:xfrm>
          <a:prstGeom prst="rect">
            <a:avLst/>
          </a:prstGeom>
          <a:noFill/>
          <a:ln w="9525">
            <a:noFill/>
            <a:miter lim="800000"/>
            <a:headEnd/>
            <a:tailEnd/>
          </a:ln>
        </p:spPr>
      </p:pic>
      <p:pic>
        <p:nvPicPr>
          <p:cNvPr id="12" name="Picture 11" descr="logo_0909_white line_TLRS_Smaller.tif"/>
          <p:cNvPicPr>
            <a:picLocks noChangeAspect="1"/>
          </p:cNvPicPr>
          <p:nvPr userDrawn="1"/>
        </p:nvPicPr>
        <p:blipFill>
          <a:blip r:embed="rId3" cstate="email"/>
          <a:stretch>
            <a:fillRect/>
          </a:stretch>
        </p:blipFill>
        <p:spPr>
          <a:xfrm>
            <a:off x="25306" y="9051883"/>
            <a:ext cx="1090535" cy="854117"/>
          </a:xfrm>
          <a:prstGeom prst="rect">
            <a:avLst/>
          </a:prstGeom>
        </p:spPr>
      </p:pic>
      <p:sp>
        <p:nvSpPr>
          <p:cNvPr id="6" name="Slide Number Placeholder 3"/>
          <p:cNvSpPr>
            <a:spLocks noGrp="1"/>
          </p:cNvSpPr>
          <p:nvPr>
            <p:ph type="sldNum" sz="quarter" idx="12"/>
          </p:nvPr>
        </p:nvSpPr>
        <p:spPr>
          <a:xfrm>
            <a:off x="5257800" y="9488666"/>
            <a:ext cx="1600200" cy="417336"/>
          </a:xfrm>
        </p:spPr>
        <p:txBody>
          <a:bodyPr lIns="91440" tIns="0" rIns="91440" bIns="0"/>
          <a:lstStyle>
            <a:lvl1pPr>
              <a:defRPr b="1">
                <a:solidFill>
                  <a:schemeClr val="bg1"/>
                </a:solidFill>
              </a:defRPr>
            </a:lvl1pPr>
          </a:lstStyle>
          <a:p>
            <a:pPr>
              <a:defRPr/>
            </a:pPr>
            <a:fld id="{CA9547B8-58B5-41DF-A454-643807471BC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blue cover background.jpg"/>
          <p:cNvPicPr>
            <a:picLocks noChangeAspect="1"/>
          </p:cNvPicPr>
          <p:nvPr userDrawn="1"/>
        </p:nvPicPr>
        <p:blipFill>
          <a:blip r:embed="rId2" cstate="email"/>
          <a:srcRect/>
          <a:stretch>
            <a:fillRect/>
          </a:stretch>
        </p:blipFill>
        <p:spPr bwMode="auto">
          <a:xfrm>
            <a:off x="0" y="1"/>
            <a:ext cx="6858000" cy="9919758"/>
          </a:xfrm>
          <a:prstGeom prst="rect">
            <a:avLst/>
          </a:prstGeom>
          <a:noFill/>
          <a:ln w="9525">
            <a:noFill/>
            <a:miter lim="800000"/>
            <a:headEnd/>
            <a:tailEnd/>
          </a:ln>
        </p:spPr>
      </p:pic>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28DDA2E-814C-447A-96BD-73E5CA840FC6}" type="datetime1">
              <a:rPr lang="en-US" smtClean="0"/>
              <a:pPr>
                <a:defRPr/>
              </a:pPr>
              <a:t>11/2/2022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080DEB41-DF17-4A13-8BE9-59B18F8562A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blue cover background.jpg"/>
          <p:cNvPicPr>
            <a:picLocks noChangeAspect="1"/>
          </p:cNvPicPr>
          <p:nvPr userDrawn="1"/>
        </p:nvPicPr>
        <p:blipFill>
          <a:blip r:embed="rId2" cstate="email"/>
          <a:srcRect/>
          <a:stretch>
            <a:fillRect/>
          </a:stretch>
        </p:blipFill>
        <p:spPr bwMode="auto">
          <a:xfrm>
            <a:off x="0" y="1"/>
            <a:ext cx="6858000" cy="9919758"/>
          </a:xfrm>
          <a:prstGeom prst="rect">
            <a:avLst/>
          </a:prstGeom>
          <a:noFill/>
          <a:ln w="9525">
            <a:noFill/>
            <a:miter lim="800000"/>
            <a:headEnd/>
            <a:tailEnd/>
          </a:ln>
        </p:spPr>
      </p:pic>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7239827-5C8F-4B0C-BF13-179A7A6AA475}" type="datetime1">
              <a:rPr lang="en-US" smtClean="0"/>
              <a:pPr>
                <a:defRPr/>
              </a:pPr>
              <a:t>11/2/2022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5257800" y="9488666"/>
            <a:ext cx="1600200" cy="527402"/>
          </a:xfrm>
        </p:spPr>
        <p:txBody>
          <a:bodyPr/>
          <a:lstStyle>
            <a:lvl1pPr>
              <a:defRPr/>
            </a:lvl1pPr>
          </a:lstStyle>
          <a:p>
            <a:pPr>
              <a:defRPr/>
            </a:pPr>
            <a:fld id="{01E20142-2AE5-43C9-BF23-10AFFA4491B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96699"/>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311402"/>
            <a:ext cx="6172200" cy="6537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918A4F-8429-42F0-B591-CC261520B90D}" type="datetime1">
              <a:rPr lang="en-US" smtClean="0"/>
              <a:pPr>
                <a:defRPr/>
              </a:pPr>
              <a:t>11/2/2022</a:t>
            </a:fld>
            <a:endParaRPr lang="en-US" dirty="0"/>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5314950" y="9488666"/>
            <a:ext cx="1600200" cy="52740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F8986C-1DF5-4BA8-89CF-7AE283DFFE6B}" type="slidenum">
              <a:rPr lang="en-US"/>
              <a:pPr>
                <a:defRPr/>
              </a:pPr>
              <a:t>‹#›</a:t>
            </a:fld>
            <a:endParaRPr lang="en-US" dirty="0"/>
          </a:p>
        </p:txBody>
      </p:sp>
      <p:pic>
        <p:nvPicPr>
          <p:cNvPr id="1031" name="Picture 7" descr="blue cover background.jpg"/>
          <p:cNvPicPr>
            <a:picLocks noChangeAspect="1"/>
          </p:cNvPicPr>
          <p:nvPr/>
        </p:nvPicPr>
        <p:blipFill>
          <a:blip r:embed="rId13" cstate="email"/>
          <a:srcRect/>
          <a:stretch>
            <a:fillRect/>
          </a:stretch>
        </p:blipFill>
        <p:spPr bwMode="auto">
          <a:xfrm>
            <a:off x="0" y="1"/>
            <a:ext cx="6858000" cy="9919758"/>
          </a:xfrm>
          <a:prstGeom prst="rect">
            <a:avLst/>
          </a:prstGeom>
          <a:noFill/>
          <a:ln w="9525">
            <a:noFill/>
            <a:miter lim="800000"/>
            <a:headEnd/>
            <a:tailEnd/>
          </a:ln>
        </p:spPr>
      </p:pic>
      <p:pic>
        <p:nvPicPr>
          <p:cNvPr id="8" name="Picture 7" descr="new logo09_white TLRS.gif"/>
          <p:cNvPicPr>
            <a:picLocks noChangeAspect="1"/>
          </p:cNvPicPr>
          <p:nvPr/>
        </p:nvPicPr>
        <p:blipFill>
          <a:blip r:embed="rId14" cstate="email"/>
          <a:stretch>
            <a:fillRect/>
          </a:stretch>
        </p:blipFill>
        <p:spPr>
          <a:xfrm>
            <a:off x="18370" y="9080500"/>
            <a:ext cx="1010330" cy="8255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8"/>
            </a:gs>
            <a:gs pos="100000">
              <a:srgbClr val="6666A4"/>
            </a:gs>
          </a:gsLst>
          <a:lin ang="5400000" scaled="1"/>
        </a:gradFill>
        <a:effectLst/>
      </p:bgPr>
    </p:bg>
    <p:spTree>
      <p:nvGrpSpPr>
        <p:cNvPr id="1" name=""/>
        <p:cNvGrpSpPr/>
        <p:nvPr/>
      </p:nvGrpSpPr>
      <p:grpSpPr>
        <a:xfrm>
          <a:off x="0" y="0"/>
          <a:ext cx="0" cy="0"/>
          <a:chOff x="0" y="0"/>
          <a:chExt cx="0" cy="0"/>
        </a:xfrm>
      </p:grpSpPr>
      <p:pic>
        <p:nvPicPr>
          <p:cNvPr id="1026" name="Picture 3" descr="LE_POUR_RGB 300 asd"/>
          <p:cNvPicPr>
            <a:picLocks noChangeAspect="1" noChangeArrowheads="1"/>
          </p:cNvPicPr>
          <p:nvPr/>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2049066"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800100" y="1100667"/>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800100" y="2861733"/>
            <a:ext cx="5829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descr="2-lin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 y="8695267"/>
            <a:ext cx="1371600" cy="6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022770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p:zoom dir="in"/>
  </p:transition>
  <p:txStyles>
    <p:titleStyle>
      <a:lvl1pPr algn="ctr" rtl="0" eaLnBrk="0" fontAlgn="base" hangingPunct="0">
        <a:spcBef>
          <a:spcPct val="0"/>
        </a:spcBef>
        <a:spcAft>
          <a:spcPct val="0"/>
        </a:spcAft>
        <a:defRPr sz="4000" b="1">
          <a:solidFill>
            <a:srgbClr val="FF0000"/>
          </a:solidFill>
          <a:latin typeface="+mj-lt"/>
          <a:ea typeface="+mj-ea"/>
          <a:cs typeface="+mj-cs"/>
        </a:defRPr>
      </a:lvl1pPr>
      <a:lvl2pPr algn="ctr" rtl="0" eaLnBrk="0" fontAlgn="base" hangingPunct="0">
        <a:spcBef>
          <a:spcPct val="0"/>
        </a:spcBef>
        <a:spcAft>
          <a:spcPct val="0"/>
        </a:spcAft>
        <a:defRPr sz="4000" b="1">
          <a:solidFill>
            <a:srgbClr val="FF0000"/>
          </a:solidFill>
          <a:latin typeface="Arial" charset="0"/>
        </a:defRPr>
      </a:lvl2pPr>
      <a:lvl3pPr algn="ctr" rtl="0" eaLnBrk="0" fontAlgn="base" hangingPunct="0">
        <a:spcBef>
          <a:spcPct val="0"/>
        </a:spcBef>
        <a:spcAft>
          <a:spcPct val="0"/>
        </a:spcAft>
        <a:defRPr sz="4000" b="1">
          <a:solidFill>
            <a:srgbClr val="FF0000"/>
          </a:solidFill>
          <a:latin typeface="Arial" charset="0"/>
        </a:defRPr>
      </a:lvl3pPr>
      <a:lvl4pPr algn="ctr" rtl="0" eaLnBrk="0" fontAlgn="base" hangingPunct="0">
        <a:spcBef>
          <a:spcPct val="0"/>
        </a:spcBef>
        <a:spcAft>
          <a:spcPct val="0"/>
        </a:spcAft>
        <a:defRPr sz="4000" b="1">
          <a:solidFill>
            <a:srgbClr val="FF0000"/>
          </a:solidFill>
          <a:latin typeface="Arial" charset="0"/>
        </a:defRPr>
      </a:lvl4pPr>
      <a:lvl5pPr algn="ctr" rtl="0" eaLnBrk="0" fontAlgn="base" hangingPunct="0">
        <a:spcBef>
          <a:spcPct val="0"/>
        </a:spcBef>
        <a:spcAft>
          <a:spcPct val="0"/>
        </a:spcAft>
        <a:defRPr sz="4000" b="1">
          <a:solidFill>
            <a:srgbClr val="FF0000"/>
          </a:solidFill>
          <a:latin typeface="Arial" charset="0"/>
        </a:defRPr>
      </a:lvl5pPr>
      <a:lvl6pPr marL="457200" algn="ctr" rtl="0" fontAlgn="base">
        <a:spcBef>
          <a:spcPct val="0"/>
        </a:spcBef>
        <a:spcAft>
          <a:spcPct val="0"/>
        </a:spcAft>
        <a:defRPr sz="4000" b="1">
          <a:solidFill>
            <a:srgbClr val="FF0000"/>
          </a:solidFill>
          <a:latin typeface="Arial" charset="0"/>
        </a:defRPr>
      </a:lvl6pPr>
      <a:lvl7pPr marL="914400" algn="ctr" rtl="0" fontAlgn="base">
        <a:spcBef>
          <a:spcPct val="0"/>
        </a:spcBef>
        <a:spcAft>
          <a:spcPct val="0"/>
        </a:spcAft>
        <a:defRPr sz="4000" b="1">
          <a:solidFill>
            <a:srgbClr val="FF0000"/>
          </a:solidFill>
          <a:latin typeface="Arial" charset="0"/>
        </a:defRPr>
      </a:lvl7pPr>
      <a:lvl8pPr marL="1371600" algn="ctr" rtl="0" fontAlgn="base">
        <a:spcBef>
          <a:spcPct val="0"/>
        </a:spcBef>
        <a:spcAft>
          <a:spcPct val="0"/>
        </a:spcAft>
        <a:defRPr sz="4000" b="1">
          <a:solidFill>
            <a:srgbClr val="FF0000"/>
          </a:solidFill>
          <a:latin typeface="Arial" charset="0"/>
        </a:defRPr>
      </a:lvl8pPr>
      <a:lvl9pPr marL="1828800" algn="ctr"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50000"/>
        </a:spcBef>
        <a:spcAft>
          <a:spcPct val="0"/>
        </a:spcAft>
        <a:buBlip>
          <a:blip r:embed="rId18"/>
        </a:buBlip>
        <a:defRPr sz="3200">
          <a:solidFill>
            <a:schemeClr val="bg1"/>
          </a:solidFill>
          <a:latin typeface="+mn-lt"/>
          <a:ea typeface="+mn-ea"/>
          <a:cs typeface="+mn-cs"/>
        </a:defRPr>
      </a:lvl1pPr>
      <a:lvl2pPr marL="742950" indent="-285750" algn="l" rtl="0" eaLnBrk="0" fontAlgn="base" hangingPunct="0">
        <a:spcBef>
          <a:spcPct val="50000"/>
        </a:spcBef>
        <a:spcAft>
          <a:spcPct val="0"/>
        </a:spcAft>
        <a:buClr>
          <a:srgbClr val="FF0000"/>
        </a:buClr>
        <a:buChar char="–"/>
        <a:defRPr sz="2800">
          <a:solidFill>
            <a:schemeClr val="bg1"/>
          </a:solidFill>
          <a:latin typeface="+mn-lt"/>
        </a:defRPr>
      </a:lvl2pPr>
      <a:lvl3pPr marL="1143000" indent="-228600" algn="l" rtl="0" eaLnBrk="0" fontAlgn="base" hangingPunct="0">
        <a:spcBef>
          <a:spcPct val="50000"/>
        </a:spcBef>
        <a:spcAft>
          <a:spcPct val="0"/>
        </a:spcAft>
        <a:buClr>
          <a:srgbClr val="FF0000"/>
        </a:buClr>
        <a:buChar char="•"/>
        <a:defRPr sz="2400">
          <a:solidFill>
            <a:schemeClr val="bg1"/>
          </a:solidFill>
          <a:latin typeface="+mn-lt"/>
        </a:defRPr>
      </a:lvl3pPr>
      <a:lvl4pPr marL="1600200" indent="-228600" algn="l" rtl="0" eaLnBrk="0" fontAlgn="base" hangingPunct="0">
        <a:spcBef>
          <a:spcPct val="50000"/>
        </a:spcBef>
        <a:spcAft>
          <a:spcPct val="0"/>
        </a:spcAft>
        <a:buClr>
          <a:srgbClr val="FF0000"/>
        </a:buClr>
        <a:buChar char="–"/>
        <a:defRPr sz="2000">
          <a:solidFill>
            <a:schemeClr val="bg1"/>
          </a:solidFill>
          <a:latin typeface="+mn-lt"/>
        </a:defRPr>
      </a:lvl4pPr>
      <a:lvl5pPr marL="2057400" indent="-228600" algn="l" rtl="0" eaLnBrk="0" fontAlgn="base" hangingPunct="0">
        <a:spcBef>
          <a:spcPct val="50000"/>
        </a:spcBef>
        <a:spcAft>
          <a:spcPct val="0"/>
        </a:spcAft>
        <a:buClr>
          <a:srgbClr val="FF0000"/>
        </a:buClr>
        <a:buChar char="»"/>
        <a:defRPr sz="2000">
          <a:solidFill>
            <a:schemeClr val="bg1"/>
          </a:solidFill>
          <a:latin typeface="+mn-lt"/>
        </a:defRPr>
      </a:lvl5pPr>
      <a:lvl6pPr marL="2514600" indent="-228600" algn="l" rtl="0" fontAlgn="base">
        <a:spcBef>
          <a:spcPct val="50000"/>
        </a:spcBef>
        <a:spcAft>
          <a:spcPct val="0"/>
        </a:spcAft>
        <a:buClr>
          <a:srgbClr val="FF0000"/>
        </a:buClr>
        <a:buChar char="»"/>
        <a:defRPr sz="2000">
          <a:solidFill>
            <a:schemeClr val="bg1"/>
          </a:solidFill>
          <a:latin typeface="+mn-lt"/>
        </a:defRPr>
      </a:lvl6pPr>
      <a:lvl7pPr marL="2971800" indent="-228600" algn="l" rtl="0" fontAlgn="base">
        <a:spcBef>
          <a:spcPct val="50000"/>
        </a:spcBef>
        <a:spcAft>
          <a:spcPct val="0"/>
        </a:spcAft>
        <a:buClr>
          <a:srgbClr val="FF0000"/>
        </a:buClr>
        <a:buChar char="»"/>
        <a:defRPr sz="2000">
          <a:solidFill>
            <a:schemeClr val="bg1"/>
          </a:solidFill>
          <a:latin typeface="+mn-lt"/>
        </a:defRPr>
      </a:lvl7pPr>
      <a:lvl8pPr marL="3429000" indent="-228600" algn="l" rtl="0" fontAlgn="base">
        <a:spcBef>
          <a:spcPct val="50000"/>
        </a:spcBef>
        <a:spcAft>
          <a:spcPct val="0"/>
        </a:spcAft>
        <a:buClr>
          <a:srgbClr val="FF0000"/>
        </a:buClr>
        <a:buChar char="»"/>
        <a:defRPr sz="2000">
          <a:solidFill>
            <a:schemeClr val="bg1"/>
          </a:solidFill>
          <a:latin typeface="+mn-lt"/>
        </a:defRPr>
      </a:lvl8pPr>
      <a:lvl9pPr marL="3886200" indent="-228600" algn="l" rtl="0" fontAlgn="base">
        <a:spcBef>
          <a:spcPct val="50000"/>
        </a:spcBef>
        <a:spcAft>
          <a:spcPct val="0"/>
        </a:spcAft>
        <a:buClr>
          <a:srgbClr val="FF00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8"/>
            </a:gs>
            <a:gs pos="100000">
              <a:srgbClr val="6666A4"/>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800100" y="1100667"/>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800100" y="2861733"/>
            <a:ext cx="5829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1658" y="309564"/>
            <a:ext cx="3159919"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1544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ransition>
    <p:zoom dir="in"/>
  </p:transition>
  <p:txStyles>
    <p:titleStyle>
      <a:lvl1pPr algn="ctr" rtl="0" eaLnBrk="0" fontAlgn="base" hangingPunct="0">
        <a:spcBef>
          <a:spcPct val="0"/>
        </a:spcBef>
        <a:spcAft>
          <a:spcPct val="0"/>
        </a:spcAft>
        <a:defRPr sz="4000" b="1">
          <a:solidFill>
            <a:srgbClr val="FF0000"/>
          </a:solidFill>
          <a:latin typeface="+mj-lt"/>
          <a:ea typeface="+mj-ea"/>
          <a:cs typeface="+mj-cs"/>
        </a:defRPr>
      </a:lvl1pPr>
      <a:lvl2pPr algn="ctr" rtl="0" eaLnBrk="0" fontAlgn="base" hangingPunct="0">
        <a:spcBef>
          <a:spcPct val="0"/>
        </a:spcBef>
        <a:spcAft>
          <a:spcPct val="0"/>
        </a:spcAft>
        <a:defRPr sz="4000" b="1">
          <a:solidFill>
            <a:srgbClr val="FF0000"/>
          </a:solidFill>
          <a:latin typeface="Arial" charset="0"/>
        </a:defRPr>
      </a:lvl2pPr>
      <a:lvl3pPr algn="ctr" rtl="0" eaLnBrk="0" fontAlgn="base" hangingPunct="0">
        <a:spcBef>
          <a:spcPct val="0"/>
        </a:spcBef>
        <a:spcAft>
          <a:spcPct val="0"/>
        </a:spcAft>
        <a:defRPr sz="4000" b="1">
          <a:solidFill>
            <a:srgbClr val="FF0000"/>
          </a:solidFill>
          <a:latin typeface="Arial" charset="0"/>
        </a:defRPr>
      </a:lvl3pPr>
      <a:lvl4pPr algn="ctr" rtl="0" eaLnBrk="0" fontAlgn="base" hangingPunct="0">
        <a:spcBef>
          <a:spcPct val="0"/>
        </a:spcBef>
        <a:spcAft>
          <a:spcPct val="0"/>
        </a:spcAft>
        <a:defRPr sz="4000" b="1">
          <a:solidFill>
            <a:srgbClr val="FF0000"/>
          </a:solidFill>
          <a:latin typeface="Arial" charset="0"/>
        </a:defRPr>
      </a:lvl4pPr>
      <a:lvl5pPr algn="ctr" rtl="0" eaLnBrk="0" fontAlgn="base" hangingPunct="0">
        <a:spcBef>
          <a:spcPct val="0"/>
        </a:spcBef>
        <a:spcAft>
          <a:spcPct val="0"/>
        </a:spcAft>
        <a:defRPr sz="4000" b="1">
          <a:solidFill>
            <a:srgbClr val="FF0000"/>
          </a:solidFill>
          <a:latin typeface="Arial" charset="0"/>
        </a:defRPr>
      </a:lvl5pPr>
      <a:lvl6pPr marL="457200" algn="ctr" rtl="0" fontAlgn="base">
        <a:spcBef>
          <a:spcPct val="0"/>
        </a:spcBef>
        <a:spcAft>
          <a:spcPct val="0"/>
        </a:spcAft>
        <a:defRPr sz="4000" b="1">
          <a:solidFill>
            <a:srgbClr val="FF0000"/>
          </a:solidFill>
          <a:latin typeface="Arial" charset="0"/>
        </a:defRPr>
      </a:lvl6pPr>
      <a:lvl7pPr marL="914400" algn="ctr" rtl="0" fontAlgn="base">
        <a:spcBef>
          <a:spcPct val="0"/>
        </a:spcBef>
        <a:spcAft>
          <a:spcPct val="0"/>
        </a:spcAft>
        <a:defRPr sz="4000" b="1">
          <a:solidFill>
            <a:srgbClr val="FF0000"/>
          </a:solidFill>
          <a:latin typeface="Arial" charset="0"/>
        </a:defRPr>
      </a:lvl7pPr>
      <a:lvl8pPr marL="1371600" algn="ctr" rtl="0" fontAlgn="base">
        <a:spcBef>
          <a:spcPct val="0"/>
        </a:spcBef>
        <a:spcAft>
          <a:spcPct val="0"/>
        </a:spcAft>
        <a:defRPr sz="4000" b="1">
          <a:solidFill>
            <a:srgbClr val="FF0000"/>
          </a:solidFill>
          <a:latin typeface="Arial" charset="0"/>
        </a:defRPr>
      </a:lvl8pPr>
      <a:lvl9pPr marL="1828800" algn="ctr"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50000"/>
        </a:spcBef>
        <a:spcAft>
          <a:spcPct val="0"/>
        </a:spcAft>
        <a:buBlip>
          <a:blip r:embed="rId15"/>
        </a:buBlip>
        <a:defRPr sz="3200">
          <a:solidFill>
            <a:schemeClr val="bg1"/>
          </a:solidFill>
          <a:latin typeface="+mn-lt"/>
          <a:ea typeface="+mn-ea"/>
          <a:cs typeface="+mn-cs"/>
        </a:defRPr>
      </a:lvl1pPr>
      <a:lvl2pPr marL="742950" indent="-285750" algn="l" rtl="0" eaLnBrk="0" fontAlgn="base" hangingPunct="0">
        <a:spcBef>
          <a:spcPct val="50000"/>
        </a:spcBef>
        <a:spcAft>
          <a:spcPct val="0"/>
        </a:spcAft>
        <a:buClr>
          <a:srgbClr val="FF0000"/>
        </a:buClr>
        <a:buChar char="–"/>
        <a:defRPr sz="2800">
          <a:solidFill>
            <a:schemeClr val="bg1"/>
          </a:solidFill>
          <a:latin typeface="+mn-lt"/>
        </a:defRPr>
      </a:lvl2pPr>
      <a:lvl3pPr marL="1143000" indent="-228600" algn="l" rtl="0" eaLnBrk="0" fontAlgn="base" hangingPunct="0">
        <a:spcBef>
          <a:spcPct val="50000"/>
        </a:spcBef>
        <a:spcAft>
          <a:spcPct val="0"/>
        </a:spcAft>
        <a:buClr>
          <a:srgbClr val="FF0000"/>
        </a:buClr>
        <a:buChar char="•"/>
        <a:defRPr sz="2400">
          <a:solidFill>
            <a:schemeClr val="bg1"/>
          </a:solidFill>
          <a:latin typeface="+mn-lt"/>
        </a:defRPr>
      </a:lvl3pPr>
      <a:lvl4pPr marL="1600200" indent="-228600" algn="l" rtl="0" eaLnBrk="0" fontAlgn="base" hangingPunct="0">
        <a:spcBef>
          <a:spcPct val="50000"/>
        </a:spcBef>
        <a:spcAft>
          <a:spcPct val="0"/>
        </a:spcAft>
        <a:buClr>
          <a:srgbClr val="FF0000"/>
        </a:buClr>
        <a:buChar char="–"/>
        <a:defRPr sz="2000">
          <a:solidFill>
            <a:schemeClr val="bg1"/>
          </a:solidFill>
          <a:latin typeface="+mn-lt"/>
        </a:defRPr>
      </a:lvl4pPr>
      <a:lvl5pPr marL="2057400" indent="-228600" algn="l" rtl="0" eaLnBrk="0" fontAlgn="base" hangingPunct="0">
        <a:spcBef>
          <a:spcPct val="50000"/>
        </a:spcBef>
        <a:spcAft>
          <a:spcPct val="0"/>
        </a:spcAft>
        <a:buClr>
          <a:srgbClr val="FF0000"/>
        </a:buClr>
        <a:buChar char="»"/>
        <a:defRPr sz="2000">
          <a:solidFill>
            <a:schemeClr val="bg1"/>
          </a:solidFill>
          <a:latin typeface="+mn-lt"/>
        </a:defRPr>
      </a:lvl5pPr>
      <a:lvl6pPr marL="2514600" indent="-228600" algn="l" rtl="0" fontAlgn="base">
        <a:spcBef>
          <a:spcPct val="50000"/>
        </a:spcBef>
        <a:spcAft>
          <a:spcPct val="0"/>
        </a:spcAft>
        <a:buClr>
          <a:srgbClr val="FF0000"/>
        </a:buClr>
        <a:buChar char="»"/>
        <a:defRPr sz="2000">
          <a:solidFill>
            <a:schemeClr val="bg1"/>
          </a:solidFill>
          <a:latin typeface="+mn-lt"/>
        </a:defRPr>
      </a:lvl6pPr>
      <a:lvl7pPr marL="2971800" indent="-228600" algn="l" rtl="0" fontAlgn="base">
        <a:spcBef>
          <a:spcPct val="50000"/>
        </a:spcBef>
        <a:spcAft>
          <a:spcPct val="0"/>
        </a:spcAft>
        <a:buClr>
          <a:srgbClr val="FF0000"/>
        </a:buClr>
        <a:buChar char="»"/>
        <a:defRPr sz="2000">
          <a:solidFill>
            <a:schemeClr val="bg1"/>
          </a:solidFill>
          <a:latin typeface="+mn-lt"/>
        </a:defRPr>
      </a:lvl7pPr>
      <a:lvl8pPr marL="3429000" indent="-228600" algn="l" rtl="0" fontAlgn="base">
        <a:spcBef>
          <a:spcPct val="50000"/>
        </a:spcBef>
        <a:spcAft>
          <a:spcPct val="0"/>
        </a:spcAft>
        <a:buClr>
          <a:srgbClr val="FF0000"/>
        </a:buClr>
        <a:buChar char="»"/>
        <a:defRPr sz="2000">
          <a:solidFill>
            <a:schemeClr val="bg1"/>
          </a:solidFill>
          <a:latin typeface="+mn-lt"/>
        </a:defRPr>
      </a:lvl8pPr>
      <a:lvl9pPr marL="3886200" indent="-228600" algn="l" rtl="0" fontAlgn="base">
        <a:spcBef>
          <a:spcPct val="50000"/>
        </a:spcBef>
        <a:spcAft>
          <a:spcPct val="0"/>
        </a:spcAft>
        <a:buClr>
          <a:srgbClr val="FF00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0.gif"/><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9" name="Picture 16" descr="red-header.gif"/>
          <p:cNvPicPr>
            <a:picLocks noChangeAspect="1"/>
          </p:cNvPicPr>
          <p:nvPr/>
        </p:nvPicPr>
        <p:blipFill>
          <a:blip r:embed="rId2" cstate="print"/>
          <a:srcRect/>
          <a:stretch>
            <a:fillRect/>
          </a:stretch>
        </p:blipFill>
        <p:spPr bwMode="auto">
          <a:xfrm>
            <a:off x="28574" y="-304800"/>
            <a:ext cx="6858001" cy="2971377"/>
          </a:xfrm>
          <a:prstGeom prst="rect">
            <a:avLst/>
          </a:prstGeom>
          <a:noFill/>
          <a:ln w="9525">
            <a:noFill/>
            <a:miter lim="800000"/>
            <a:headEnd/>
            <a:tailEnd/>
          </a:ln>
        </p:spPr>
      </p:pic>
      <p:sp>
        <p:nvSpPr>
          <p:cNvPr id="4111" name="TextBox 18"/>
          <p:cNvSpPr txBox="1">
            <a:spLocks noChangeArrowheads="1"/>
          </p:cNvSpPr>
          <p:nvPr/>
        </p:nvSpPr>
        <p:spPr bwMode="auto">
          <a:xfrm>
            <a:off x="216694" y="220134"/>
            <a:ext cx="5548314" cy="461665"/>
          </a:xfrm>
          <a:prstGeom prst="rect">
            <a:avLst/>
          </a:prstGeom>
          <a:noFill/>
          <a:ln w="9525">
            <a:noFill/>
            <a:miter lim="800000"/>
            <a:headEnd/>
            <a:tailEnd/>
          </a:ln>
        </p:spPr>
        <p:txBody>
          <a:bodyPr wrap="none">
            <a:spAutoFit/>
          </a:bodyPr>
          <a:lstStyle/>
          <a:p>
            <a:pPr>
              <a:buFontTx/>
              <a:buNone/>
            </a:pPr>
            <a:r>
              <a:rPr lang="en-US" sz="2400" b="1" i="1" dirty="0">
                <a:solidFill>
                  <a:schemeClr val="bg1"/>
                </a:solidFill>
              </a:rPr>
              <a:t>The Lubrication Reliability Source™ </a:t>
            </a:r>
            <a:endParaRPr lang="en-US" sz="2400" b="1" i="1" dirty="0" smtClean="0">
              <a:solidFill>
                <a:schemeClr val="bg1"/>
              </a:solidFill>
            </a:endParaRPr>
          </a:p>
        </p:txBody>
      </p:sp>
      <p:pic>
        <p:nvPicPr>
          <p:cNvPr id="9" name="Picture 8" descr="LE_logo_gear.gif"/>
          <p:cNvPicPr>
            <a:picLocks noChangeAspect="1"/>
          </p:cNvPicPr>
          <p:nvPr/>
        </p:nvPicPr>
        <p:blipFill>
          <a:blip r:embed="rId3" cstate="email"/>
          <a:stretch>
            <a:fillRect/>
          </a:stretch>
        </p:blipFill>
        <p:spPr>
          <a:xfrm>
            <a:off x="5562600" y="220134"/>
            <a:ext cx="1369799" cy="1447800"/>
          </a:xfrm>
          <a:prstGeom prst="rect">
            <a:avLst/>
          </a:prstGeom>
          <a:effectLst>
            <a:outerShdw blurRad="50800" dist="38100" dir="8100000" algn="tr" rotWithShape="0">
              <a:prstClr val="black">
                <a:alpha val="40000"/>
              </a:prstClr>
            </a:outerShdw>
          </a:effectLst>
        </p:spPr>
      </p:pic>
      <p:sp>
        <p:nvSpPr>
          <p:cNvPr id="10" name="TextBox 9"/>
          <p:cNvSpPr txBox="1"/>
          <p:nvPr/>
        </p:nvSpPr>
        <p:spPr>
          <a:xfrm>
            <a:off x="198727" y="4876800"/>
            <a:ext cx="3311163" cy="2492990"/>
          </a:xfrm>
          <a:prstGeom prst="rect">
            <a:avLst/>
          </a:prstGeom>
          <a:noFill/>
        </p:spPr>
        <p:txBody>
          <a:bodyPr wrap="square" rtlCol="0">
            <a:spAutoFit/>
          </a:bodyPr>
          <a:lstStyle/>
          <a:p>
            <a:r>
              <a:rPr lang="en-NZ" sz="1200" b="1" dirty="0" smtClean="0">
                <a:latin typeface="+mj-lt"/>
                <a:cs typeface="Arial" panose="020B0604020202020204" pitchFamily="34" charset="0"/>
              </a:rPr>
              <a:t>Application:</a:t>
            </a:r>
          </a:p>
          <a:p>
            <a:r>
              <a:rPr lang="en-NZ" sz="1200" dirty="0" smtClean="0">
                <a:latin typeface="+mj-lt"/>
                <a:cs typeface="Arial" panose="020B0604020202020204" pitchFamily="34" charset="0"/>
              </a:rPr>
              <a:t>Lauter Tun Gearbox – </a:t>
            </a:r>
            <a:r>
              <a:rPr lang="en-NZ" sz="1200" dirty="0">
                <a:latin typeface="+mn-lt"/>
              </a:rPr>
              <a:t>Lauter T</a:t>
            </a:r>
            <a:r>
              <a:rPr lang="en-NZ" sz="1200" dirty="0" smtClean="0">
                <a:latin typeface="+mn-lt"/>
              </a:rPr>
              <a:t>uns </a:t>
            </a:r>
            <a:r>
              <a:rPr lang="en-NZ" sz="1200" dirty="0">
                <a:latin typeface="+mn-lt"/>
              </a:rPr>
              <a:t>are used in breweries to separate mash from wort. A raking machine inside the tun rakes grist and malt or removes the spent grains, depending on the direction of rotation.</a:t>
            </a:r>
          </a:p>
          <a:p>
            <a:r>
              <a:rPr lang="en-NZ" sz="1200" dirty="0">
                <a:latin typeface="+mn-lt"/>
              </a:rPr>
              <a:t>The height of the raking machine can be varied either electrically or hydraulically according to the </a:t>
            </a:r>
            <a:r>
              <a:rPr lang="en-NZ" sz="1200" dirty="0" smtClean="0">
                <a:latin typeface="+mn-lt"/>
              </a:rPr>
              <a:t>process, the height can even be altered under load. </a:t>
            </a:r>
          </a:p>
          <a:p>
            <a:r>
              <a:rPr lang="en-NZ" sz="1200" dirty="0" smtClean="0">
                <a:latin typeface="+mn-lt"/>
              </a:rPr>
              <a:t>The Flender H3LV  </a:t>
            </a:r>
            <a:r>
              <a:rPr lang="en-NZ" sz="1200" dirty="0">
                <a:latin typeface="+mn-lt"/>
              </a:rPr>
              <a:t>gear </a:t>
            </a:r>
            <a:r>
              <a:rPr lang="en-NZ" sz="1200" dirty="0" smtClean="0">
                <a:latin typeface="+mn-lt"/>
              </a:rPr>
              <a:t>unit, consists of 3 gearboxes,  Primary, Secondary and Rake </a:t>
            </a:r>
            <a:r>
              <a:rPr lang="en-NZ" sz="1200" dirty="0">
                <a:latin typeface="+mn-lt"/>
              </a:rPr>
              <a:t>L</a:t>
            </a:r>
            <a:r>
              <a:rPr lang="en-NZ" sz="1200" dirty="0" smtClean="0">
                <a:latin typeface="+mn-lt"/>
              </a:rPr>
              <a:t>ift gear units. </a:t>
            </a:r>
            <a:endParaRPr lang="en-NZ" sz="1200" b="1" dirty="0" smtClean="0">
              <a:latin typeface="+mj-lt"/>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 y="8784730"/>
            <a:ext cx="6858000" cy="1121270"/>
          </a:xfrm>
          <a:prstGeom prst="rect">
            <a:avLst/>
          </a:prstGeom>
        </p:spPr>
      </p:pic>
      <p:sp>
        <p:nvSpPr>
          <p:cNvPr id="4" name="TextBox 3"/>
          <p:cNvSpPr txBox="1"/>
          <p:nvPr/>
        </p:nvSpPr>
        <p:spPr>
          <a:xfrm>
            <a:off x="174840" y="3981450"/>
            <a:ext cx="6344627" cy="830997"/>
          </a:xfrm>
          <a:prstGeom prst="rect">
            <a:avLst/>
          </a:prstGeom>
          <a:noFill/>
        </p:spPr>
        <p:txBody>
          <a:bodyPr wrap="square" rtlCol="0">
            <a:spAutoFit/>
          </a:bodyPr>
          <a:lstStyle/>
          <a:p>
            <a:r>
              <a:rPr lang="en-NZ" sz="1200" b="1" dirty="0" smtClean="0">
                <a:latin typeface="+mj-lt"/>
              </a:rPr>
              <a:t>Nature of </a:t>
            </a:r>
            <a:r>
              <a:rPr lang="en-NZ" sz="1200" b="1" dirty="0" smtClean="0">
                <a:latin typeface="+mn-lt"/>
              </a:rPr>
              <a:t>business: </a:t>
            </a:r>
          </a:p>
          <a:p>
            <a:r>
              <a:rPr lang="en-NZ" sz="1200" dirty="0" smtClean="0">
                <a:latin typeface="+mn-lt"/>
              </a:rPr>
              <a:t>Lion Breweries is </a:t>
            </a:r>
            <a:r>
              <a:rPr lang="en-NZ" sz="1200" dirty="0">
                <a:latin typeface="+mn-lt"/>
              </a:rPr>
              <a:t>New Zealand’s largest alcohol beverage company. </a:t>
            </a:r>
            <a:r>
              <a:rPr lang="en-NZ" sz="1200" dirty="0" smtClean="0">
                <a:latin typeface="+mn-lt"/>
              </a:rPr>
              <a:t>Their </a:t>
            </a:r>
            <a:r>
              <a:rPr lang="en-NZ" sz="1200" dirty="0">
                <a:latin typeface="+mn-lt"/>
              </a:rPr>
              <a:t>focus is on the production, marketing, sales and distribution of beer, wine, spirits, cider and RTD products, as well as a range of non-alcohol beverages. </a:t>
            </a:r>
            <a:endParaRPr lang="en-NZ" sz="1200" dirty="0" smtClean="0">
              <a:latin typeface="+mn-lt"/>
            </a:endParaRPr>
          </a:p>
        </p:txBody>
      </p:sp>
      <p:sp>
        <p:nvSpPr>
          <p:cNvPr id="13" name="TextBox 12"/>
          <p:cNvSpPr txBox="1"/>
          <p:nvPr/>
        </p:nvSpPr>
        <p:spPr>
          <a:xfrm>
            <a:off x="181473" y="1667934"/>
            <a:ext cx="6419684" cy="615553"/>
          </a:xfrm>
          <a:prstGeom prst="rect">
            <a:avLst/>
          </a:prstGeom>
          <a:noFill/>
        </p:spPr>
        <p:txBody>
          <a:bodyPr wrap="square" rtlCol="0">
            <a:spAutoFit/>
          </a:bodyPr>
          <a:lstStyle/>
          <a:p>
            <a:r>
              <a:rPr lang="en-NZ" b="1" i="1" dirty="0" smtClean="0">
                <a:solidFill>
                  <a:schemeClr val="tx2"/>
                </a:solidFill>
                <a:latin typeface="+mj-lt"/>
              </a:rPr>
              <a:t>Lion Breweries The Pride - Lauter Tun Secondary Gearbox</a:t>
            </a:r>
            <a:endParaRPr lang="en-NZ" sz="1400" b="1" i="1" dirty="0" smtClean="0">
              <a:solidFill>
                <a:schemeClr val="tx2"/>
              </a:solidFill>
              <a:latin typeface="+mj-lt"/>
            </a:endParaRPr>
          </a:p>
          <a:p>
            <a:r>
              <a:rPr lang="en-NZ" sz="1600" b="1" i="1" dirty="0">
                <a:solidFill>
                  <a:schemeClr val="tx2"/>
                </a:solidFill>
                <a:latin typeface="+mn-lt"/>
              </a:rPr>
              <a:t>Duolec® Industrial Gear Oil </a:t>
            </a:r>
            <a:r>
              <a:rPr lang="en-NZ" sz="1600" b="1" i="1" dirty="0" smtClean="0">
                <a:solidFill>
                  <a:schemeClr val="tx2"/>
                </a:solidFill>
                <a:latin typeface="+mn-lt"/>
              </a:rPr>
              <a:t>LE1605</a:t>
            </a:r>
            <a:endParaRPr lang="en-NZ" sz="1600" b="1" i="1" dirty="0">
              <a:solidFill>
                <a:schemeClr val="tx2"/>
              </a:solidFill>
              <a:latin typeface="+mn-lt"/>
            </a:endParaRPr>
          </a:p>
        </p:txBody>
      </p:sp>
      <p:sp>
        <p:nvSpPr>
          <p:cNvPr id="6" name="TextBox 5"/>
          <p:cNvSpPr txBox="1"/>
          <p:nvPr/>
        </p:nvSpPr>
        <p:spPr>
          <a:xfrm>
            <a:off x="167111" y="2482113"/>
            <a:ext cx="3926274" cy="1169551"/>
          </a:xfrm>
          <a:prstGeom prst="rect">
            <a:avLst/>
          </a:prstGeom>
          <a:noFill/>
        </p:spPr>
        <p:txBody>
          <a:bodyPr wrap="square" rtlCol="0">
            <a:spAutoFit/>
          </a:bodyPr>
          <a:lstStyle/>
          <a:p>
            <a:pPr marL="285750" indent="-285750">
              <a:buFont typeface="Arial" panose="020B0604020202020204" pitchFamily="34" charset="0"/>
              <a:buChar char="•"/>
            </a:pPr>
            <a:r>
              <a:rPr lang="en-NZ" sz="1400" b="1" dirty="0" err="1" smtClean="0">
                <a:solidFill>
                  <a:srgbClr val="C00000"/>
                </a:solidFill>
                <a:latin typeface="+mn-lt"/>
              </a:rPr>
              <a:t>Duolec</a:t>
            </a:r>
            <a:r>
              <a:rPr lang="en-NZ" sz="1400" b="1" dirty="0" smtClean="0">
                <a:solidFill>
                  <a:srgbClr val="C00000"/>
                </a:solidFill>
                <a:latin typeface="+mn-lt"/>
              </a:rPr>
              <a:t> protects one of a kind gearbox</a:t>
            </a:r>
          </a:p>
          <a:p>
            <a:pPr marL="285750" indent="-285750">
              <a:buFont typeface="Arial" panose="020B0604020202020204" pitchFamily="34" charset="0"/>
              <a:buChar char="•"/>
            </a:pPr>
            <a:r>
              <a:rPr lang="en-NZ" sz="1400" b="1" dirty="0" smtClean="0">
                <a:solidFill>
                  <a:srgbClr val="C00000"/>
                </a:solidFill>
                <a:latin typeface="+mn-lt"/>
              </a:rPr>
              <a:t>Saving $18,518.00 of oil costs - 10 oil changes</a:t>
            </a:r>
          </a:p>
          <a:p>
            <a:pPr marL="285750" indent="-285750">
              <a:buFont typeface="Arial" panose="020B0604020202020204" pitchFamily="34" charset="0"/>
              <a:buChar char="•"/>
            </a:pPr>
            <a:r>
              <a:rPr lang="en-NZ" sz="1400" b="1" dirty="0" smtClean="0">
                <a:solidFill>
                  <a:srgbClr val="C00000"/>
                </a:solidFill>
                <a:latin typeface="+mn-lt"/>
              </a:rPr>
              <a:t>Saving on Labour, Maintenance &amp; Downtime</a:t>
            </a:r>
          </a:p>
          <a:p>
            <a:pPr marL="285750" indent="-285750">
              <a:buFont typeface="Arial" panose="020B0604020202020204" pitchFamily="34" charset="0"/>
              <a:buChar char="•"/>
            </a:pPr>
            <a:r>
              <a:rPr lang="en-NZ" sz="1400" b="1" dirty="0" smtClean="0">
                <a:solidFill>
                  <a:srgbClr val="C00000"/>
                </a:solidFill>
                <a:latin typeface="+mn-lt"/>
              </a:rPr>
              <a:t>Reduced environmental impact by eliminating 2,350 Litres of waste oil disposal</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393" y="2283487"/>
            <a:ext cx="2601493" cy="1613417"/>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4725" y="4999632"/>
            <a:ext cx="2996432" cy="2247325"/>
          </a:xfrm>
          <a:prstGeom prst="rect">
            <a:avLst/>
          </a:prstGeom>
          <a:ln>
            <a:noFill/>
          </a:ln>
          <a:effectLst>
            <a:softEdge rad="112500"/>
          </a:effectLst>
        </p:spPr>
      </p:pic>
      <p:sp>
        <p:nvSpPr>
          <p:cNvPr id="11" name="Rectangle 10"/>
          <p:cNvSpPr/>
          <p:nvPr/>
        </p:nvSpPr>
        <p:spPr>
          <a:xfrm>
            <a:off x="237976" y="7467600"/>
            <a:ext cx="6297005" cy="1015663"/>
          </a:xfrm>
          <a:prstGeom prst="rect">
            <a:avLst/>
          </a:prstGeom>
        </p:spPr>
        <p:txBody>
          <a:bodyPr wrap="square">
            <a:spAutoFit/>
          </a:bodyPr>
          <a:lstStyle/>
          <a:p>
            <a:r>
              <a:rPr lang="en-NZ" sz="1200" b="1" dirty="0">
                <a:latin typeface="+mn-lt"/>
                <a:cs typeface="Arial" panose="020B0604020202020204" pitchFamily="34" charset="0"/>
              </a:rPr>
              <a:t>Challenge</a:t>
            </a:r>
            <a:r>
              <a:rPr lang="en-NZ" sz="1200" b="1" dirty="0" smtClean="0">
                <a:latin typeface="+mn-lt"/>
                <a:cs typeface="Arial" panose="020B0604020202020204" pitchFamily="34" charset="0"/>
              </a:rPr>
              <a:t>:</a:t>
            </a:r>
            <a:endParaRPr lang="en-NZ" sz="1200" b="1" dirty="0">
              <a:latin typeface="+mn-lt"/>
              <a:cs typeface="Arial" panose="020B0604020202020204" pitchFamily="34" charset="0"/>
            </a:endParaRPr>
          </a:p>
          <a:p>
            <a:r>
              <a:rPr lang="en-NZ" sz="1200" dirty="0" smtClean="0">
                <a:latin typeface="+mn-lt"/>
                <a:cs typeface="Arial" panose="020B0604020202020204" pitchFamily="34" charset="0"/>
              </a:rPr>
              <a:t>The OEM </a:t>
            </a:r>
            <a:r>
              <a:rPr lang="en-NZ" sz="1200" dirty="0">
                <a:latin typeface="+mn-lt"/>
                <a:cs typeface="Arial" panose="020B0604020202020204" pitchFamily="34" charset="0"/>
              </a:rPr>
              <a:t>w</a:t>
            </a:r>
            <a:r>
              <a:rPr lang="en-NZ" sz="1200" dirty="0" smtClean="0">
                <a:latin typeface="+mn-lt"/>
                <a:cs typeface="Arial" panose="020B0604020202020204" pitchFamily="34" charset="0"/>
              </a:rPr>
              <a:t>arranty </a:t>
            </a:r>
            <a:r>
              <a:rPr lang="en-NZ" sz="1200" dirty="0">
                <a:latin typeface="+mn-lt"/>
                <a:cs typeface="Arial" panose="020B0604020202020204" pitchFamily="34" charset="0"/>
              </a:rPr>
              <a:t>fill </a:t>
            </a:r>
            <a:r>
              <a:rPr lang="en-NZ" sz="1200" dirty="0" smtClean="0">
                <a:latin typeface="+mn-lt"/>
                <a:cs typeface="Arial" panose="020B0604020202020204" pitchFamily="34" charset="0"/>
              </a:rPr>
              <a:t>of 235 Litres in the Secondary gearbox of </a:t>
            </a:r>
            <a:r>
              <a:rPr lang="en-NZ" sz="1200" dirty="0">
                <a:latin typeface="+mn-lt"/>
                <a:cs typeface="Arial" panose="020B0604020202020204" pitchFamily="34" charset="0"/>
              </a:rPr>
              <a:t>Shell </a:t>
            </a:r>
            <a:r>
              <a:rPr lang="en-NZ" sz="1200" dirty="0" smtClean="0">
                <a:latin typeface="+mn-lt"/>
                <a:cs typeface="Arial" panose="020B0604020202020204" pitchFamily="34" charset="0"/>
              </a:rPr>
              <a:t>Omala was run </a:t>
            </a:r>
            <a:r>
              <a:rPr lang="en-NZ" sz="1200" dirty="0">
                <a:latin typeface="+mn-lt"/>
                <a:cs typeface="Arial" panose="020B0604020202020204" pitchFamily="34" charset="0"/>
              </a:rPr>
              <a:t>to </a:t>
            </a:r>
            <a:r>
              <a:rPr lang="en-NZ" sz="1200" dirty="0" smtClean="0">
                <a:latin typeface="+mn-lt"/>
                <a:cs typeface="Arial" panose="020B0604020202020204" pitchFamily="34" charset="0"/>
              </a:rPr>
              <a:t>5,000 </a:t>
            </a:r>
            <a:r>
              <a:rPr lang="en-NZ" sz="1200" dirty="0">
                <a:latin typeface="+mn-lt"/>
                <a:cs typeface="Arial" panose="020B0604020202020204" pitchFamily="34" charset="0"/>
              </a:rPr>
              <a:t>hours, </a:t>
            </a:r>
            <a:r>
              <a:rPr lang="en-NZ" sz="1200" dirty="0" smtClean="0">
                <a:latin typeface="+mn-lt"/>
                <a:cs typeface="Arial" panose="020B0604020202020204" pitchFamily="34" charset="0"/>
              </a:rPr>
              <a:t>the second </a:t>
            </a:r>
            <a:r>
              <a:rPr lang="en-NZ" sz="1200" dirty="0">
                <a:latin typeface="+mn-lt"/>
                <a:cs typeface="Arial" panose="020B0604020202020204" pitchFamily="34" charset="0"/>
              </a:rPr>
              <a:t>fill </a:t>
            </a:r>
            <a:r>
              <a:rPr lang="en-NZ" sz="1200" dirty="0" smtClean="0">
                <a:latin typeface="+mn-lt"/>
                <a:cs typeface="Arial" panose="020B0604020202020204" pitchFamily="34" charset="0"/>
              </a:rPr>
              <a:t>of Shell Omala was monitored by Oil Analysis by LE, results showed excessive wear metals and additive depletion and the decision was made to drain it after 2,500 hours and refilled with Duolec Industrial Gear Oil LE1605 ISO220.</a:t>
            </a:r>
            <a:endParaRPr lang="en-NZ" sz="1200" dirty="0">
              <a:latin typeface="+mn-lt"/>
              <a:cs typeface="Arial" panose="020B0604020202020204" pitchFamily="34" charset="0"/>
            </a:endParaRPr>
          </a:p>
        </p:txBody>
      </p:sp>
      <p:sp>
        <p:nvSpPr>
          <p:cNvPr id="5" name="TextBox 4"/>
          <p:cNvSpPr txBox="1"/>
          <p:nvPr/>
        </p:nvSpPr>
        <p:spPr>
          <a:xfrm>
            <a:off x="237976" y="1128700"/>
            <a:ext cx="2362200" cy="369332"/>
          </a:xfrm>
          <a:prstGeom prst="rect">
            <a:avLst/>
          </a:prstGeom>
          <a:noFill/>
        </p:spPr>
        <p:txBody>
          <a:bodyPr wrap="square" rtlCol="0">
            <a:spAutoFit/>
          </a:bodyPr>
          <a:lstStyle/>
          <a:p>
            <a:r>
              <a:rPr lang="en-NZ" b="1" i="1" dirty="0" smtClean="0">
                <a:solidFill>
                  <a:srgbClr val="C00000"/>
                </a:solidFill>
                <a:latin typeface="+mj-lt"/>
              </a:rPr>
              <a:t>Case Study</a:t>
            </a:r>
            <a:endParaRPr lang="en-NZ" b="1" i="1" dirty="0">
              <a:solidFill>
                <a:srgbClr val="C00000"/>
              </a:solidFill>
              <a:latin typeface="+mj-lt"/>
            </a:endParaRPr>
          </a:p>
        </p:txBody>
      </p:sp>
    </p:spTree>
    <p:extLst>
      <p:ext uri="{BB962C8B-B14F-4D97-AF65-F5344CB8AC3E}">
        <p14:creationId xmlns:p14="http://schemas.microsoft.com/office/powerpoint/2010/main" val="18432389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9" name="Picture 16" descr="red-header.gif"/>
          <p:cNvPicPr>
            <a:picLocks noChangeAspect="1"/>
          </p:cNvPicPr>
          <p:nvPr/>
        </p:nvPicPr>
        <p:blipFill>
          <a:blip r:embed="rId2" cstate="print"/>
          <a:srcRect/>
          <a:stretch>
            <a:fillRect/>
          </a:stretch>
        </p:blipFill>
        <p:spPr bwMode="auto">
          <a:xfrm>
            <a:off x="28574" y="-304800"/>
            <a:ext cx="6858001" cy="3124200"/>
          </a:xfrm>
          <a:prstGeom prst="rect">
            <a:avLst/>
          </a:prstGeom>
          <a:noFill/>
          <a:ln w="9525">
            <a:noFill/>
            <a:miter lim="800000"/>
            <a:headEnd/>
            <a:tailEnd/>
          </a:ln>
        </p:spPr>
      </p:pic>
      <p:sp>
        <p:nvSpPr>
          <p:cNvPr id="4111" name="TextBox 18"/>
          <p:cNvSpPr txBox="1">
            <a:spLocks noChangeArrowheads="1"/>
          </p:cNvSpPr>
          <p:nvPr/>
        </p:nvSpPr>
        <p:spPr bwMode="auto">
          <a:xfrm>
            <a:off x="216694" y="220134"/>
            <a:ext cx="5548314" cy="461665"/>
          </a:xfrm>
          <a:prstGeom prst="rect">
            <a:avLst/>
          </a:prstGeom>
          <a:noFill/>
          <a:ln w="9525">
            <a:noFill/>
            <a:miter lim="800000"/>
            <a:headEnd/>
            <a:tailEnd/>
          </a:ln>
        </p:spPr>
        <p:txBody>
          <a:bodyPr wrap="none">
            <a:spAutoFit/>
          </a:bodyPr>
          <a:lstStyle/>
          <a:p>
            <a:pPr>
              <a:buFontTx/>
              <a:buNone/>
            </a:pPr>
            <a:r>
              <a:rPr lang="en-US" sz="2400" b="1" i="1" dirty="0">
                <a:solidFill>
                  <a:schemeClr val="bg1"/>
                </a:solidFill>
              </a:rPr>
              <a:t>The Lubrication Reliability Source™ </a:t>
            </a:r>
            <a:endParaRPr lang="en-US" sz="2400" b="1" i="1" dirty="0" smtClean="0">
              <a:solidFill>
                <a:schemeClr val="bg1"/>
              </a:solidFill>
            </a:endParaRPr>
          </a:p>
        </p:txBody>
      </p:sp>
      <p:pic>
        <p:nvPicPr>
          <p:cNvPr id="9" name="Picture 8" descr="LE_logo_gear.gif"/>
          <p:cNvPicPr>
            <a:picLocks noChangeAspect="1"/>
          </p:cNvPicPr>
          <p:nvPr/>
        </p:nvPicPr>
        <p:blipFill>
          <a:blip r:embed="rId3" cstate="email"/>
          <a:stretch>
            <a:fillRect/>
          </a:stretch>
        </p:blipFill>
        <p:spPr>
          <a:xfrm>
            <a:off x="5562600" y="220134"/>
            <a:ext cx="1369799" cy="1447800"/>
          </a:xfrm>
          <a:prstGeom prst="rect">
            <a:avLst/>
          </a:prstGeom>
          <a:effectLst>
            <a:outerShdw blurRad="50800" dist="38100" dir="8100000" algn="tr" rotWithShape="0">
              <a:prstClr val="black">
                <a:alpha val="40000"/>
              </a:prstClr>
            </a:outerShdw>
          </a:effectLst>
        </p:spPr>
      </p:pic>
      <p:sp>
        <p:nvSpPr>
          <p:cNvPr id="10" name="TextBox 9"/>
          <p:cNvSpPr txBox="1"/>
          <p:nvPr/>
        </p:nvSpPr>
        <p:spPr>
          <a:xfrm>
            <a:off x="216694" y="1354484"/>
            <a:ext cx="6493674" cy="1754326"/>
          </a:xfrm>
          <a:prstGeom prst="rect">
            <a:avLst/>
          </a:prstGeom>
          <a:noFill/>
        </p:spPr>
        <p:txBody>
          <a:bodyPr wrap="square" rtlCol="0">
            <a:spAutoFit/>
          </a:bodyPr>
          <a:lstStyle/>
          <a:p>
            <a:r>
              <a:rPr lang="en-NZ" sz="1200" b="1" dirty="0" smtClean="0">
                <a:latin typeface="+mn-lt"/>
                <a:cs typeface="Arial" panose="020B0604020202020204" pitchFamily="34" charset="0"/>
              </a:rPr>
              <a:t>LE Solution</a:t>
            </a:r>
            <a:r>
              <a:rPr lang="en-NZ" sz="1200" dirty="0" smtClean="0">
                <a:latin typeface="+mn-lt"/>
                <a:cs typeface="Arial" panose="020B0604020202020204" pitchFamily="34" charset="0"/>
              </a:rPr>
              <a:t>:  </a:t>
            </a:r>
          </a:p>
          <a:p>
            <a:r>
              <a:rPr lang="en-NZ" sz="1200" dirty="0" smtClean="0">
                <a:latin typeface="+mn-lt"/>
                <a:cs typeface="Arial" panose="020B0604020202020204" pitchFamily="34" charset="0"/>
              </a:rPr>
              <a:t>Duolec® LE1605 Industrial Gear Oil, a high performance gear oil acceptable for use in any</a:t>
            </a:r>
          </a:p>
          <a:p>
            <a:r>
              <a:rPr lang="en-NZ" sz="1200" dirty="0" smtClean="0">
                <a:latin typeface="+mn-lt"/>
                <a:cs typeface="Arial" panose="020B0604020202020204" pitchFamily="34" charset="0"/>
              </a:rPr>
              <a:t>industrial gear or bearing application that requires a high thermal stability, extreme pressure lubricant. </a:t>
            </a:r>
            <a:r>
              <a:rPr lang="en-NZ" sz="1200" dirty="0" err="1" smtClean="0">
                <a:latin typeface="+mn-lt"/>
                <a:cs typeface="Arial" panose="020B0604020202020204" pitchFamily="34" charset="0"/>
              </a:rPr>
              <a:t>Duolec</a:t>
            </a:r>
            <a:r>
              <a:rPr lang="en-NZ" sz="1200" dirty="0" smtClean="0">
                <a:latin typeface="+mn-lt"/>
                <a:cs typeface="Arial" panose="020B0604020202020204" pitchFamily="34" charset="0"/>
              </a:rPr>
              <a:t>® LE1605 is fortified with a shear stable tackifier that promotes adhesion to metal surfaces during use.  Regular oil sampling and implementing a reliability program was also recommended.</a:t>
            </a:r>
          </a:p>
          <a:p>
            <a:r>
              <a:rPr lang="en-NZ" sz="1200" dirty="0" smtClean="0">
                <a:latin typeface="+mn-lt"/>
                <a:cs typeface="Arial" panose="020B0604020202020204" pitchFamily="34" charset="0"/>
              </a:rPr>
              <a:t>The combination of Xclude breathers, Xtract Oil Sight Glasses, Duolec Industrial gear oil, regular Oil Analysis sampling and Xtract filtering when required is a simple solution to achieve long-lasting asset protection.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 y="8784730"/>
            <a:ext cx="6858000" cy="1121270"/>
          </a:xfrm>
          <a:prstGeom prst="rect">
            <a:avLst/>
          </a:prstGeom>
        </p:spPr>
      </p:pic>
      <p:sp>
        <p:nvSpPr>
          <p:cNvPr id="11" name="TextBox 10"/>
          <p:cNvSpPr txBox="1"/>
          <p:nvPr/>
        </p:nvSpPr>
        <p:spPr>
          <a:xfrm>
            <a:off x="3657600" y="4953000"/>
            <a:ext cx="2209800" cy="369332"/>
          </a:xfrm>
          <a:prstGeom prst="rect">
            <a:avLst/>
          </a:prstGeom>
          <a:noFill/>
        </p:spPr>
        <p:txBody>
          <a:bodyPr wrap="square" rtlCol="0">
            <a:spAutoFit/>
          </a:bodyPr>
          <a:lstStyle/>
          <a:p>
            <a:endParaRPr lang="en-NZ" dirty="0"/>
          </a:p>
        </p:txBody>
      </p:sp>
      <p:sp>
        <p:nvSpPr>
          <p:cNvPr id="14" name="TextBox 13"/>
          <p:cNvSpPr txBox="1"/>
          <p:nvPr/>
        </p:nvSpPr>
        <p:spPr>
          <a:xfrm>
            <a:off x="234556" y="3937337"/>
            <a:ext cx="6457950" cy="1169551"/>
          </a:xfrm>
          <a:prstGeom prst="rect">
            <a:avLst/>
          </a:prstGeom>
          <a:noFill/>
        </p:spPr>
        <p:txBody>
          <a:bodyPr wrap="square" rtlCol="0">
            <a:spAutoFit/>
          </a:bodyPr>
          <a:lstStyle/>
          <a:p>
            <a:endParaRPr lang="en-NZ" sz="1000" b="1" dirty="0">
              <a:latin typeface="+mn-lt"/>
              <a:cs typeface="Arial" panose="020B0604020202020204" pitchFamily="34" charset="0"/>
            </a:endParaRPr>
          </a:p>
          <a:p>
            <a:r>
              <a:rPr lang="en-NZ" sz="1200" dirty="0" smtClean="0">
                <a:latin typeface="+mn-lt"/>
                <a:cs typeface="Arial" panose="020B0604020202020204" pitchFamily="34" charset="0"/>
              </a:rPr>
              <a:t>In addition to these benefits, LE advises that the users of LE lubricants who have documented power consumption on various pieces of equipment have generally  seen a 5 to 20 percent reduction in power requirements.  The average documented savings using LE lubricants in gearboxes is 15 percent.  Unfortunately</a:t>
            </a:r>
            <a:r>
              <a:rPr lang="en-NZ" sz="1200" dirty="0">
                <a:latin typeface="+mn-lt"/>
                <a:cs typeface="Arial" panose="020B0604020202020204" pitchFamily="34" charset="0"/>
              </a:rPr>
              <a:t>,</a:t>
            </a:r>
            <a:r>
              <a:rPr lang="en-NZ" sz="1200" dirty="0" smtClean="0">
                <a:latin typeface="+mn-lt"/>
                <a:cs typeface="Arial" panose="020B0604020202020204" pitchFamily="34" charset="0"/>
              </a:rPr>
              <a:t> </a:t>
            </a:r>
            <a:r>
              <a:rPr lang="en-NZ" sz="1200" dirty="0">
                <a:latin typeface="+mn-lt"/>
                <a:cs typeface="Arial" panose="020B0604020202020204" pitchFamily="34" charset="0"/>
              </a:rPr>
              <a:t>p</a:t>
            </a:r>
            <a:r>
              <a:rPr lang="en-NZ" sz="1200" dirty="0" smtClean="0">
                <a:latin typeface="+mn-lt"/>
                <a:cs typeface="Arial" panose="020B0604020202020204" pitchFamily="34" charset="0"/>
              </a:rPr>
              <a:t>rior to installing </a:t>
            </a:r>
            <a:r>
              <a:rPr lang="en-NZ" sz="1200" dirty="0" err="1" smtClean="0">
                <a:latin typeface="+mn-lt"/>
                <a:cs typeface="Arial" panose="020B0604020202020204" pitchFamily="34" charset="0"/>
              </a:rPr>
              <a:t>Duolec</a:t>
            </a:r>
            <a:r>
              <a:rPr lang="en-NZ" sz="1200" dirty="0" smtClean="0">
                <a:latin typeface="+mn-lt"/>
                <a:cs typeface="Arial" panose="020B0604020202020204" pitchFamily="34" charset="0"/>
              </a:rPr>
              <a:t>® LE1605 in this gearbox, the power consumption was not documented, so it is not possible to show this plant’s energy savings.</a:t>
            </a:r>
          </a:p>
        </p:txBody>
      </p:sp>
      <p:sp>
        <p:nvSpPr>
          <p:cNvPr id="5" name="TextBox 4"/>
          <p:cNvSpPr txBox="1"/>
          <p:nvPr/>
        </p:nvSpPr>
        <p:spPr>
          <a:xfrm>
            <a:off x="202872" y="3108810"/>
            <a:ext cx="6485590" cy="830997"/>
          </a:xfrm>
          <a:prstGeom prst="rect">
            <a:avLst/>
          </a:prstGeom>
          <a:noFill/>
        </p:spPr>
        <p:txBody>
          <a:bodyPr wrap="square" rtlCol="0">
            <a:spAutoFit/>
          </a:bodyPr>
          <a:lstStyle/>
          <a:p>
            <a:r>
              <a:rPr lang="en-NZ" sz="1200" b="1" dirty="0" smtClean="0">
                <a:latin typeface="+mn-lt"/>
                <a:cs typeface="Arial" panose="020B0604020202020204" pitchFamily="34" charset="0"/>
              </a:rPr>
              <a:t>Results</a:t>
            </a:r>
            <a:r>
              <a:rPr lang="en-NZ" sz="1200" b="1" dirty="0">
                <a:latin typeface="+mn-lt"/>
                <a:cs typeface="Arial" panose="020B0604020202020204" pitchFamily="34" charset="0"/>
              </a:rPr>
              <a:t>:  </a:t>
            </a:r>
          </a:p>
          <a:p>
            <a:r>
              <a:rPr lang="en-NZ" sz="1200" dirty="0">
                <a:latin typeface="+mn-lt"/>
                <a:cs typeface="Arial" panose="020B0604020202020204" pitchFamily="34" charset="0"/>
              </a:rPr>
              <a:t>Lion Breweries changed to </a:t>
            </a:r>
            <a:r>
              <a:rPr lang="en-NZ" sz="1200" dirty="0" smtClean="0">
                <a:latin typeface="+mn-lt"/>
                <a:cs typeface="Arial" panose="020B0604020202020204" pitchFamily="34" charset="0"/>
              </a:rPr>
              <a:t>Duolec® LE1605 </a:t>
            </a:r>
            <a:r>
              <a:rPr lang="en-NZ" sz="1200" dirty="0">
                <a:latin typeface="+mn-lt"/>
                <a:cs typeface="Arial" panose="020B0604020202020204" pitchFamily="34" charset="0"/>
              </a:rPr>
              <a:t>in 2011 </a:t>
            </a:r>
            <a:r>
              <a:rPr lang="en-NZ" sz="1200" dirty="0" smtClean="0">
                <a:latin typeface="+mn-lt"/>
                <a:cs typeface="Arial" panose="020B0604020202020204" pitchFamily="34" charset="0"/>
              </a:rPr>
              <a:t>and the </a:t>
            </a:r>
            <a:r>
              <a:rPr lang="en-NZ" sz="1200" dirty="0">
                <a:latin typeface="+mn-lt"/>
                <a:cs typeface="Arial" panose="020B0604020202020204" pitchFamily="34" charset="0"/>
              </a:rPr>
              <a:t>oil has not been changed in </a:t>
            </a:r>
            <a:r>
              <a:rPr lang="en-NZ" sz="1200" dirty="0" smtClean="0">
                <a:latin typeface="+mn-lt"/>
                <a:cs typeface="Arial" panose="020B0604020202020204" pitchFamily="34" charset="0"/>
              </a:rPr>
              <a:t>8 </a:t>
            </a:r>
            <a:r>
              <a:rPr lang="en-NZ" sz="1200" dirty="0">
                <a:latin typeface="+mn-lt"/>
                <a:cs typeface="Arial" panose="020B0604020202020204" pitchFamily="34" charset="0"/>
              </a:rPr>
              <a:t>years, </a:t>
            </a:r>
            <a:r>
              <a:rPr lang="en-NZ" sz="1200" dirty="0" smtClean="0">
                <a:latin typeface="+mn-lt"/>
                <a:cs typeface="Arial" panose="020B0604020202020204" pitchFamily="34" charset="0"/>
              </a:rPr>
              <a:t>27,000 </a:t>
            </a:r>
            <a:r>
              <a:rPr lang="en-NZ" sz="1200" dirty="0">
                <a:latin typeface="+mn-lt"/>
                <a:cs typeface="Arial" panose="020B0604020202020204" pitchFamily="34" charset="0"/>
              </a:rPr>
              <a:t>working </a:t>
            </a:r>
            <a:r>
              <a:rPr lang="en-NZ" sz="1200" dirty="0" smtClean="0">
                <a:latin typeface="+mn-lt"/>
                <a:cs typeface="Arial" panose="020B0604020202020204" pitchFamily="34" charset="0"/>
              </a:rPr>
              <a:t>hours, </a:t>
            </a:r>
            <a:r>
              <a:rPr lang="en-NZ" sz="1200" dirty="0">
                <a:latin typeface="+mn-lt"/>
                <a:cs typeface="Arial" panose="020B0604020202020204" pitchFamily="34" charset="0"/>
              </a:rPr>
              <a:t>a</a:t>
            </a:r>
            <a:r>
              <a:rPr lang="en-NZ" sz="1200" dirty="0" smtClean="0">
                <a:latin typeface="+mn-lt"/>
                <a:cs typeface="Arial" panose="020B0604020202020204" pitchFamily="34" charset="0"/>
              </a:rPr>
              <a:t> recent Oil </a:t>
            </a:r>
            <a:r>
              <a:rPr lang="en-NZ" sz="1200" dirty="0">
                <a:latin typeface="+mn-lt"/>
                <a:cs typeface="Arial" panose="020B0604020202020204" pitchFamily="34" charset="0"/>
              </a:rPr>
              <a:t>Analysis report </a:t>
            </a:r>
            <a:r>
              <a:rPr lang="en-NZ" sz="1200" dirty="0" smtClean="0">
                <a:latin typeface="+mn-lt"/>
                <a:cs typeface="Arial" panose="020B0604020202020204" pitchFamily="34" charset="0"/>
              </a:rPr>
              <a:t>had </a:t>
            </a:r>
            <a:r>
              <a:rPr lang="en-NZ" sz="1200" dirty="0">
                <a:latin typeface="+mn-lt"/>
                <a:cs typeface="Arial" panose="020B0604020202020204" pitchFamily="34" charset="0"/>
              </a:rPr>
              <a:t>come back with </a:t>
            </a:r>
            <a:r>
              <a:rPr lang="en-NZ" sz="1200" dirty="0" smtClean="0">
                <a:latin typeface="+mn-lt"/>
                <a:cs typeface="Arial" panose="020B0604020202020204" pitchFamily="34" charset="0"/>
              </a:rPr>
              <a:t>an ISO4406 Cleanliness code of 16/14/11.</a:t>
            </a:r>
          </a:p>
        </p:txBody>
      </p:sp>
      <p:sp>
        <p:nvSpPr>
          <p:cNvPr id="3" name="TextBox 2"/>
          <p:cNvSpPr txBox="1"/>
          <p:nvPr/>
        </p:nvSpPr>
        <p:spPr>
          <a:xfrm>
            <a:off x="281451" y="8001000"/>
            <a:ext cx="6328432" cy="461665"/>
          </a:xfrm>
          <a:prstGeom prst="rect">
            <a:avLst/>
          </a:prstGeom>
          <a:noFill/>
        </p:spPr>
        <p:txBody>
          <a:bodyPr wrap="square" rtlCol="0">
            <a:spAutoFit/>
          </a:bodyPr>
          <a:lstStyle/>
          <a:p>
            <a:pPr algn="ctr"/>
            <a:r>
              <a:rPr lang="en-NZ" sz="1200" dirty="0" smtClean="0">
                <a:latin typeface="+mn-lt"/>
              </a:rPr>
              <a:t>Thank you to David O’Carroll for his assistance with this report and to Lion Breweries for the companies long standing relationship with Lubrication Engineers NZ Ltd since 1980.</a:t>
            </a:r>
          </a:p>
        </p:txBody>
      </p:sp>
      <p:sp>
        <p:nvSpPr>
          <p:cNvPr id="6" name="TextBox 5"/>
          <p:cNvSpPr txBox="1"/>
          <p:nvPr/>
        </p:nvSpPr>
        <p:spPr>
          <a:xfrm>
            <a:off x="234556" y="5257800"/>
            <a:ext cx="6328432" cy="984885"/>
          </a:xfrm>
          <a:prstGeom prst="rect">
            <a:avLst/>
          </a:prstGeom>
          <a:noFill/>
        </p:spPr>
        <p:txBody>
          <a:bodyPr wrap="square" rtlCol="0">
            <a:spAutoFit/>
          </a:bodyPr>
          <a:lstStyle/>
          <a:p>
            <a:pPr algn="ctr"/>
            <a:r>
              <a:rPr lang="en-NZ" sz="1600" dirty="0" smtClean="0">
                <a:solidFill>
                  <a:schemeClr val="tx2"/>
                </a:solidFill>
                <a:latin typeface="+mn-lt"/>
              </a:rPr>
              <a:t> </a:t>
            </a:r>
            <a:r>
              <a:rPr lang="en-NZ" sz="1400" b="1" dirty="0" smtClean="0">
                <a:solidFill>
                  <a:schemeClr val="tx2"/>
                </a:solidFill>
                <a:latin typeface="+mn-lt"/>
              </a:rPr>
              <a:t>“The most important factor for me was that the </a:t>
            </a:r>
            <a:r>
              <a:rPr lang="en-NZ" sz="1400" b="1" dirty="0" err="1" smtClean="0">
                <a:solidFill>
                  <a:schemeClr val="tx2"/>
                </a:solidFill>
                <a:latin typeface="+mn-lt"/>
              </a:rPr>
              <a:t>Duolec</a:t>
            </a:r>
            <a:r>
              <a:rPr lang="en-NZ" sz="1400" b="1" dirty="0">
                <a:solidFill>
                  <a:schemeClr val="tx2"/>
                </a:solidFill>
                <a:latin typeface="+mn-lt"/>
              </a:rPr>
              <a:t> </a:t>
            </a:r>
            <a:r>
              <a:rPr lang="en-NZ" sz="1400" b="1" dirty="0" smtClean="0">
                <a:solidFill>
                  <a:schemeClr val="tx2"/>
                </a:solidFill>
                <a:latin typeface="+mn-lt"/>
              </a:rPr>
              <a:t>stopped the component wear as it is a one of kind gearbox and any new </a:t>
            </a:r>
          </a:p>
          <a:p>
            <a:pPr algn="ctr"/>
            <a:r>
              <a:rPr lang="en-NZ" sz="1400" b="1" dirty="0" smtClean="0">
                <a:solidFill>
                  <a:schemeClr val="tx2"/>
                </a:solidFill>
                <a:latin typeface="+mn-lt"/>
              </a:rPr>
              <a:t>components would need to be manufactured. </a:t>
            </a:r>
          </a:p>
          <a:p>
            <a:pPr algn="ctr"/>
            <a:r>
              <a:rPr lang="en-NZ" sz="1400" b="1" dirty="0" smtClean="0">
                <a:solidFill>
                  <a:schemeClr val="tx2"/>
                </a:solidFill>
                <a:latin typeface="+mn-lt"/>
              </a:rPr>
              <a:t>David O’Carroll – Brewery Engineer</a:t>
            </a:r>
            <a:endParaRPr lang="en-NZ" sz="1400" b="1" dirty="0">
              <a:solidFill>
                <a:schemeClr val="tx2"/>
              </a:solidFill>
              <a:latin typeface="+mn-l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700" y="6457821"/>
            <a:ext cx="685800" cy="138527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6505909"/>
            <a:ext cx="1956820" cy="118872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6589731"/>
            <a:ext cx="635318" cy="11049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107" y="6518726"/>
            <a:ext cx="610985" cy="124690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2900" y="6568538"/>
            <a:ext cx="1807468" cy="1286259"/>
          </a:xfrm>
          <a:prstGeom prst="rect">
            <a:avLst/>
          </a:prstGeom>
        </p:spPr>
      </p:pic>
    </p:spTree>
    <p:extLst>
      <p:ext uri="{BB962C8B-B14F-4D97-AF65-F5344CB8AC3E}">
        <p14:creationId xmlns:p14="http://schemas.microsoft.com/office/powerpoint/2010/main" val="841874787"/>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ci's template">
  <a:themeElements>
    <a:clrScheme name="kac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c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Tx/>
          <a:buSzTx/>
          <a:buFontTx/>
          <a:buBlip>
            <a:blip xmlns:r="http://schemas.openxmlformats.org/officeDocument/2006/relationships" r:embed="rId1"/>
          </a:buBlip>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Tx/>
          <a:buSzTx/>
          <a:buFontTx/>
          <a:buBlip>
            <a:blip xmlns:r="http://schemas.openxmlformats.org/officeDocument/2006/relationships" r:embed="rId1"/>
          </a:buBlip>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kac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c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c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c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c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c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c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c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c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c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c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c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kaci's template">
  <a:themeElements>
    <a:clrScheme name="kac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c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Tx/>
          <a:buSzTx/>
          <a:buFontTx/>
          <a:buBlip>
            <a:blip xmlns:r="http://schemas.openxmlformats.org/officeDocument/2006/relationships" r:embed="rId1"/>
          </a:buBlip>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Tx/>
          <a:buSzTx/>
          <a:buFontTx/>
          <a:buBlip>
            <a:blip xmlns:r="http://schemas.openxmlformats.org/officeDocument/2006/relationships" r:embed="rId1"/>
          </a:buBlip>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kac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c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c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c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c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c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c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c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c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c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c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c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16808</TotalTime>
  <Words>555</Words>
  <Application>Microsoft Office PowerPoint</Application>
  <PresentationFormat>A4 Paper (210x297 mm)</PresentationFormat>
  <Paragraphs>29</Paragraphs>
  <Slides>2</Slides>
  <Notes>0</Notes>
  <HiddenSlides>0</HiddenSlides>
  <MMClips>0</MMClips>
  <ScaleCrop>false</ScaleCrop>
  <HeadingPairs>
    <vt:vector size="4" baseType="variant">
      <vt:variant>
        <vt:lpstr>Theme</vt:lpstr>
      </vt:variant>
      <vt:variant>
        <vt:i4>3</vt:i4>
      </vt:variant>
      <vt:variant>
        <vt:lpstr>Slide Titles</vt:lpstr>
      </vt:variant>
      <vt:variant>
        <vt:i4>2</vt:i4>
      </vt:variant>
    </vt:vector>
  </HeadingPairs>
  <TitlesOfParts>
    <vt:vector size="5" baseType="lpstr">
      <vt:lpstr>Office Theme</vt:lpstr>
      <vt:lpstr>kaci's template</vt:lpstr>
      <vt:lpstr>1_kaci's template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PG home</dc:creator>
  <cp:lastModifiedBy>Nic</cp:lastModifiedBy>
  <cp:revision>644</cp:revision>
  <cp:lastPrinted>2019-05-30T01:17:05Z</cp:lastPrinted>
  <dcterms:created xsi:type="dcterms:W3CDTF">2009-06-18T03:18:55Z</dcterms:created>
  <dcterms:modified xsi:type="dcterms:W3CDTF">2022-11-02T01:30:26Z</dcterms:modified>
</cp:coreProperties>
</file>